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2" r:id="rId3"/>
    <p:sldId id="277" r:id="rId4"/>
    <p:sldId id="273" r:id="rId5"/>
    <p:sldId id="278" r:id="rId6"/>
    <p:sldId id="267" r:id="rId7"/>
    <p:sldId id="269" r:id="rId8"/>
    <p:sldId id="270" r:id="rId9"/>
    <p:sldId id="274" r:id="rId10"/>
    <p:sldId id="275" r:id="rId11"/>
    <p:sldId id="27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22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FEE6EC27-4C67-4295-B150-A267A252200D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45720" tIns="45720" rIns="45720" bIns="45720" rtlCol="0" anchor="ctr">
            <a:normAutofit/>
          </a:bodyPr>
          <a:lstStyle>
            <a:lvl1pPr>
              <a:defRPr lang="en-US"/>
            </a:lvl1pPr>
          </a:lstStyle>
          <a:p>
            <a:fld id="{B850706E-12F5-4D29-8BBA-AEE0238FD99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77394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6EC27-4C67-4295-B150-A267A252200D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0706E-12F5-4D29-8BBA-AEE0238FD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272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6EC27-4C67-4295-B150-A267A252200D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0706E-12F5-4D29-8BBA-AEE0238FD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099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6EC27-4C67-4295-B150-A267A252200D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0706E-12F5-4D29-8BBA-AEE0238FD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564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6EC27-4C67-4295-B150-A267A252200D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0706E-12F5-4D29-8BBA-AEE0238FD99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18128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6EC27-4C67-4295-B150-A267A252200D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0706E-12F5-4D29-8BBA-AEE0238FD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463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7879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26480" y="1717879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2000" b="0" kern="1200" spc="10" baseline="0" dirty="0">
                <a:solidFill>
                  <a:schemeClr val="tx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6EC27-4C67-4295-B150-A267A252200D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0706E-12F5-4D29-8BBA-AEE0238FD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344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6EC27-4C67-4295-B150-A267A252200D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0706E-12F5-4D29-8BBA-AEE0238FD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397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6EC27-4C67-4295-B150-A267A252200D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0706E-12F5-4D29-8BBA-AEE0238FD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708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6EC27-4C67-4295-B150-A267A252200D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0706E-12F5-4D29-8BBA-AEE0238FD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431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6EC27-4C67-4295-B150-A267A252200D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0706E-12F5-4D29-8BBA-AEE0238FD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232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FEE6EC27-4C67-4295-B150-A267A252200D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969696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rgbClr val="777777"/>
                </a:solidFill>
              </a:defRPr>
            </a:lvl1pPr>
          </a:lstStyle>
          <a:p>
            <a:fld id="{B850706E-12F5-4D29-8BBA-AEE0238FD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8369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8.jpeg"/><Relationship Id="rId18" Type="http://schemas.openxmlformats.org/officeDocument/2006/relationships/image" Target="../media/image33.jpg"/><Relationship Id="rId3" Type="http://schemas.openxmlformats.org/officeDocument/2006/relationships/image" Target="../media/image18.png"/><Relationship Id="rId7" Type="http://schemas.openxmlformats.org/officeDocument/2006/relationships/image" Target="../media/image22.jpg"/><Relationship Id="rId12" Type="http://schemas.openxmlformats.org/officeDocument/2006/relationships/image" Target="../media/image27.jpg"/><Relationship Id="rId17" Type="http://schemas.openxmlformats.org/officeDocument/2006/relationships/image" Target="../media/image32.png"/><Relationship Id="rId2" Type="http://schemas.openxmlformats.org/officeDocument/2006/relationships/image" Target="../media/image17.png"/><Relationship Id="rId16" Type="http://schemas.openxmlformats.org/officeDocument/2006/relationships/image" Target="../media/image31.jpg"/><Relationship Id="rId20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11" Type="http://schemas.openxmlformats.org/officeDocument/2006/relationships/image" Target="../media/image26.jpg"/><Relationship Id="rId5" Type="http://schemas.openxmlformats.org/officeDocument/2006/relationships/image" Target="../media/image20.jpg"/><Relationship Id="rId15" Type="http://schemas.openxmlformats.org/officeDocument/2006/relationships/image" Target="../media/image30.jpg"/><Relationship Id="rId10" Type="http://schemas.openxmlformats.org/officeDocument/2006/relationships/image" Target="../media/image25.jpg"/><Relationship Id="rId19" Type="http://schemas.openxmlformats.org/officeDocument/2006/relationships/image" Target="../media/image34.jpg"/><Relationship Id="rId4" Type="http://schemas.openxmlformats.org/officeDocument/2006/relationships/image" Target="../media/image19.png"/><Relationship Id="rId9" Type="http://schemas.openxmlformats.org/officeDocument/2006/relationships/image" Target="../media/image24.jpeg"/><Relationship Id="rId14" Type="http://schemas.openxmlformats.org/officeDocument/2006/relationships/image" Target="../media/image2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0160" y="758952"/>
            <a:ext cx="9400031" cy="2912716"/>
          </a:xfrm>
        </p:spPr>
        <p:txBody>
          <a:bodyPr/>
          <a:lstStyle/>
          <a:p>
            <a:r>
              <a:rPr lang="en-US" dirty="0"/>
              <a:t>Wildlife Workshop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46584" y="4659925"/>
            <a:ext cx="7233607" cy="1691640"/>
          </a:xfrm>
        </p:spPr>
        <p:txBody>
          <a:bodyPr/>
          <a:lstStyle/>
          <a:p>
            <a:r>
              <a:rPr lang="en-US" sz="2800" dirty="0"/>
              <a:t>RIDEM Division of Fish &amp; Wildlife</a:t>
            </a:r>
          </a:p>
          <a:p>
            <a:r>
              <a:rPr lang="en-US" sz="2000" dirty="0"/>
              <a:t>Mary Talbot, Senior Wildlife Biologist</a:t>
            </a:r>
          </a:p>
          <a:p>
            <a:r>
              <a:rPr lang="en-US" sz="2000" dirty="0"/>
              <a:t>Jennifer Brooks, Volunteer Coordinator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208" y="3990888"/>
            <a:ext cx="2136293" cy="259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309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244" y="389536"/>
            <a:ext cx="10138586" cy="875396"/>
          </a:xfrm>
        </p:spPr>
        <p:txBody>
          <a:bodyPr>
            <a:normAutofit/>
          </a:bodyPr>
          <a:lstStyle/>
          <a:p>
            <a:r>
              <a:rPr lang="en-US" dirty="0"/>
              <a:t>Other Things to Consider: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6834" y="1424763"/>
            <a:ext cx="1036340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Abundance of Resource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Food Source</a:t>
            </a:r>
            <a:r>
              <a:rPr lang="en-US" sz="2800" dirty="0"/>
              <a:t>, </a:t>
            </a:r>
            <a:r>
              <a:rPr lang="en-US" sz="2800" b="1" dirty="0"/>
              <a:t>Cover Type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Are species competing for these resources?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Are special abilities necessary to reach/access these resources (Flight? A nut-cracking bill or incisors? Ability to swim? Ability to climb?)</a:t>
            </a:r>
          </a:p>
          <a:p>
            <a:endParaRPr lang="en-US" sz="2800" b="1" dirty="0"/>
          </a:p>
          <a:p>
            <a:r>
              <a:rPr lang="en-US" sz="2800" b="1" dirty="0"/>
              <a:t>What is the Climate of the Area?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/>
              <a:t>What animals could stay here year-round?  What might winter here?  What might migrate through?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4538962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72" y="1042679"/>
            <a:ext cx="10138586" cy="875396"/>
          </a:xfrm>
        </p:spPr>
        <p:txBody>
          <a:bodyPr>
            <a:normAutofit/>
          </a:bodyPr>
          <a:lstStyle/>
          <a:p>
            <a:r>
              <a:rPr lang="en-US" dirty="0"/>
              <a:t>Outside Activity: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89851" y="3018971"/>
            <a:ext cx="79973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Putting our observations and knowledge to the test!</a:t>
            </a:r>
          </a:p>
        </p:txBody>
      </p:sp>
    </p:spTree>
    <p:extLst>
      <p:ext uri="{BB962C8B-B14F-4D97-AF65-F5344CB8AC3E}">
        <p14:creationId xmlns:p14="http://schemas.microsoft.com/office/powerpoint/2010/main" val="2059486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Using Ques and Clues to Assess Potential Species Within an Area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041009" y="4937760"/>
            <a:ext cx="6991643" cy="140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2020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519244" y="389536"/>
            <a:ext cx="10138586" cy="87539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72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Look Around You.  What Do You See?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738" y="1264932"/>
            <a:ext cx="8241048" cy="550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403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244" y="389536"/>
            <a:ext cx="10138586" cy="875396"/>
          </a:xfrm>
        </p:spPr>
        <p:txBody>
          <a:bodyPr>
            <a:normAutofit/>
          </a:bodyPr>
          <a:lstStyle/>
          <a:p>
            <a:r>
              <a:rPr lang="en-US" dirty="0"/>
              <a:t>Try Breaking it Down....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9244" y="1509486"/>
            <a:ext cx="1013858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Plant life is an easy starting point!  This helps you to figure out your habitat type, and make an educated guess as to which animals live there.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Are there trees, fields, or desert?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Ex. Trees? Shrubs? What kind?</a:t>
            </a:r>
          </a:p>
          <a:p>
            <a:endParaRPr lang="en-US" dirty="0"/>
          </a:p>
          <a:p>
            <a:r>
              <a:rPr lang="en-US" dirty="0"/>
              <a:t>Do any of these trees/plants produce flowers, fruits, seeds?</a:t>
            </a:r>
          </a:p>
          <a:p>
            <a:r>
              <a:rPr lang="en-US" dirty="0"/>
              <a:t>	Which type of animals can access/extract these food sources?</a:t>
            </a:r>
          </a:p>
          <a:p>
            <a:endParaRPr lang="en-US" dirty="0"/>
          </a:p>
          <a:p>
            <a:r>
              <a:rPr lang="en-US" dirty="0"/>
              <a:t>Are there sources of water?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Not only for animals to drink, but what types of animals may live/breed there?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 these water sources produce food sources as well?  Larvae, eggs, fish, aquatic insects, plants, algae, etc.?</a:t>
            </a:r>
          </a:p>
          <a:p>
            <a:r>
              <a:rPr lang="en-US" dirty="0"/>
              <a:t>	</a:t>
            </a:r>
          </a:p>
          <a:p>
            <a:r>
              <a:rPr lang="en-US" dirty="0"/>
              <a:t>What kind of cover is available?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Thick shrubs, grasses, Logs, snags, water, trees, caves, brush piles, rock walls, buildings?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If in a forest, is there an understory?  Is there an edge?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344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792851" y="1303936"/>
            <a:ext cx="10138586" cy="8753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72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/>
              <a:t>Is There Gradual Edge? Or Does the Forest End Abruptly?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910" y="2975020"/>
            <a:ext cx="8776100" cy="2983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584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244" y="389536"/>
            <a:ext cx="10138586" cy="875396"/>
          </a:xfrm>
        </p:spPr>
        <p:txBody>
          <a:bodyPr>
            <a:normAutofit/>
          </a:bodyPr>
          <a:lstStyle/>
          <a:p>
            <a:r>
              <a:rPr lang="en-US" dirty="0"/>
              <a:t>Cover: Snags and Tree Cavities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519244" y="1313212"/>
            <a:ext cx="6416383" cy="5131145"/>
            <a:chOff x="519244" y="1313212"/>
            <a:chExt cx="6416383" cy="513114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6731" y="2466723"/>
              <a:ext cx="2151788" cy="1434167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281" y="2545606"/>
              <a:ext cx="1875062" cy="3780367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560"/>
            <a:stretch/>
          </p:blipFill>
          <p:spPr>
            <a:xfrm>
              <a:off x="5376891" y="4492229"/>
              <a:ext cx="1558736" cy="1952128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6891" y="2118757"/>
              <a:ext cx="1487669" cy="2240465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6730" y="4108361"/>
              <a:ext cx="2302529" cy="2302529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519244" y="1313212"/>
              <a:ext cx="55211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NESTING</a:t>
              </a:r>
              <a:r>
                <a:rPr lang="en-US" sz="2000" dirty="0"/>
                <a:t> Habitat for many species!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272156" y="1436233"/>
            <a:ext cx="6805583" cy="4736111"/>
            <a:chOff x="2272156" y="1436233"/>
            <a:chExt cx="6805583" cy="4736111"/>
          </a:xfrm>
        </p:grpSpPr>
        <p:sp>
          <p:nvSpPr>
            <p:cNvPr id="12" name="TextBox 11"/>
            <p:cNvSpPr txBox="1"/>
            <p:nvPr/>
          </p:nvSpPr>
          <p:spPr>
            <a:xfrm>
              <a:off x="3843130" y="1436233"/>
              <a:ext cx="52346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ROOSTING Areas!</a:t>
              </a: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2156" y="2118757"/>
              <a:ext cx="6081678" cy="4053587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460739" y="1313212"/>
            <a:ext cx="10689859" cy="4924946"/>
            <a:chOff x="410532" y="1335868"/>
            <a:chExt cx="10689859" cy="4924946"/>
          </a:xfrm>
        </p:grpSpPr>
        <p:sp>
          <p:nvSpPr>
            <p:cNvPr id="6" name="TextBox 5"/>
            <p:cNvSpPr txBox="1"/>
            <p:nvPr/>
          </p:nvSpPr>
          <p:spPr>
            <a:xfrm>
              <a:off x="519244" y="1335868"/>
              <a:ext cx="167048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FOOD Sources!</a:t>
              </a: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0262" y="2489983"/>
              <a:ext cx="5210129" cy="3770831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532" y="2128126"/>
              <a:ext cx="5217997" cy="29405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95394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243" y="389536"/>
            <a:ext cx="10714813" cy="875396"/>
          </a:xfrm>
        </p:spPr>
        <p:txBody>
          <a:bodyPr>
            <a:normAutofit fontScale="90000"/>
          </a:bodyPr>
          <a:lstStyle/>
          <a:p>
            <a:r>
              <a:rPr lang="en-US" dirty="0"/>
              <a:t>Food Sources (Examples from Plants/Trees):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4946" y="1395734"/>
            <a:ext cx="1036340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Seeds: </a:t>
            </a:r>
            <a:r>
              <a:rPr lang="en-US" sz="2800" dirty="0"/>
              <a:t>Acorns, Beech nuts, Hickory nuts, Pinecones, Grass Seeds, Catkins </a:t>
            </a:r>
          </a:p>
          <a:p>
            <a:endParaRPr lang="en-US" sz="2800" dirty="0"/>
          </a:p>
          <a:p>
            <a:r>
              <a:rPr lang="en-US" sz="2800" b="1" dirty="0"/>
              <a:t>Fruit: </a:t>
            </a:r>
            <a:r>
              <a:rPr lang="en-US" sz="2800" dirty="0"/>
              <a:t>Berries, Crab Apples, Grapes</a:t>
            </a:r>
          </a:p>
          <a:p>
            <a:endParaRPr lang="en-US" sz="2800" dirty="0"/>
          </a:p>
          <a:p>
            <a:r>
              <a:rPr lang="en-US" sz="2800" b="1" dirty="0"/>
              <a:t>Bark/twigs</a:t>
            </a:r>
          </a:p>
          <a:p>
            <a:endParaRPr lang="en-US" sz="2800" dirty="0"/>
          </a:p>
          <a:p>
            <a:r>
              <a:rPr lang="en-US" sz="2800" b="1" dirty="0"/>
              <a:t>Shoots, Leaves, Buds</a:t>
            </a:r>
          </a:p>
          <a:p>
            <a:endParaRPr lang="en-US" sz="2800" b="1" dirty="0"/>
          </a:p>
          <a:p>
            <a:r>
              <a:rPr lang="en-US" sz="2800" b="1" dirty="0"/>
              <a:t>Fungi</a:t>
            </a:r>
          </a:p>
          <a:p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279" y="2090129"/>
            <a:ext cx="1796328" cy="13497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03" b="14202"/>
          <a:stretch/>
        </p:blipFill>
        <p:spPr>
          <a:xfrm>
            <a:off x="5432387" y="3589922"/>
            <a:ext cx="3161808" cy="18723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980" y="4394328"/>
            <a:ext cx="3589547" cy="22111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9641" y="3948628"/>
            <a:ext cx="1740309" cy="11549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0" r="40238" b="32302"/>
          <a:stretch/>
        </p:blipFill>
        <p:spPr>
          <a:xfrm>
            <a:off x="9309641" y="2090129"/>
            <a:ext cx="1398728" cy="14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372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244" y="389536"/>
            <a:ext cx="10138586" cy="875396"/>
          </a:xfrm>
        </p:spPr>
        <p:txBody>
          <a:bodyPr>
            <a:normAutofit/>
          </a:bodyPr>
          <a:lstStyle/>
          <a:p>
            <a:r>
              <a:rPr lang="en-US" dirty="0"/>
              <a:t>Other Food Sources: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9243" y="1424763"/>
            <a:ext cx="1036340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INSECTS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Flying: </a:t>
            </a:r>
            <a:r>
              <a:rPr lang="en-US" sz="2800" dirty="0"/>
              <a:t>Mosquitoes, Flies, Moths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Crawling: Termites, Ants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Larva (in bark, in soil, water)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Eggs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Other Mammals, Birds, Reptiles, Amphibians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1" dirty="0"/>
              <a:t>Including their eggs and/or young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b="1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6148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3586" y="380274"/>
            <a:ext cx="9692640" cy="1325562"/>
          </a:xfrm>
        </p:spPr>
        <p:txBody>
          <a:bodyPr/>
          <a:lstStyle/>
          <a:p>
            <a:r>
              <a:rPr lang="en-US" dirty="0"/>
              <a:t>Clues: Species Signs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63586" y="1883659"/>
            <a:ext cx="7273999" cy="4656841"/>
            <a:chOff x="463586" y="1883659"/>
            <a:chExt cx="7273999" cy="4656841"/>
          </a:xfrm>
        </p:grpSpPr>
        <p:pic>
          <p:nvPicPr>
            <p:cNvPr id="5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1997" y="4325257"/>
              <a:ext cx="2228696" cy="2215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586" y="2869293"/>
              <a:ext cx="1707042" cy="2563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8" descr="rabbitdeerbrowse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0397" y="1883659"/>
              <a:ext cx="5437188" cy="2263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" name="Group 11"/>
          <p:cNvGrpSpPr/>
          <p:nvPr/>
        </p:nvGrpSpPr>
        <p:grpSpPr>
          <a:xfrm>
            <a:off x="794155" y="569198"/>
            <a:ext cx="9875439" cy="5971302"/>
            <a:chOff x="794155" y="569198"/>
            <a:chExt cx="9875439" cy="597130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6089" y="569198"/>
              <a:ext cx="4153505" cy="311512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2854" y="3968750"/>
              <a:ext cx="3429000" cy="257175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4155" y="2064168"/>
              <a:ext cx="4735788" cy="3551841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846114" y="473023"/>
            <a:ext cx="9676849" cy="6067477"/>
            <a:chOff x="846114" y="473023"/>
            <a:chExt cx="9676849" cy="6067477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9712" y="3565827"/>
              <a:ext cx="3966230" cy="297467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114" y="2948597"/>
              <a:ext cx="4172877" cy="3129658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4194" y="473023"/>
              <a:ext cx="3788769" cy="2750050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564720" y="322125"/>
            <a:ext cx="9922384" cy="6247275"/>
            <a:chOff x="564720" y="322125"/>
            <a:chExt cx="9922384" cy="6247275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720" y="3114182"/>
              <a:ext cx="4513943" cy="3385457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8291" y="3271762"/>
              <a:ext cx="2873656" cy="3297638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9283" y="322125"/>
              <a:ext cx="3997821" cy="2665214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794155" y="489339"/>
            <a:ext cx="9368364" cy="5979757"/>
            <a:chOff x="794155" y="489339"/>
            <a:chExt cx="9368364" cy="5979757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2561" y="3611596"/>
              <a:ext cx="3810000" cy="2857500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7119" y="489339"/>
              <a:ext cx="3935400" cy="2951550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4155" y="2600259"/>
              <a:ext cx="4648422" cy="3766692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465273" y="358088"/>
            <a:ext cx="10607499" cy="6257081"/>
            <a:chOff x="465273" y="358088"/>
            <a:chExt cx="10607499" cy="6257081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6156"/>
            <a:stretch/>
          </p:blipFill>
          <p:spPr>
            <a:xfrm>
              <a:off x="3737586" y="3668468"/>
              <a:ext cx="2518071" cy="2734185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0169" y="3904061"/>
              <a:ext cx="4066662" cy="2711108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952"/>
            <a:stretch/>
          </p:blipFill>
          <p:spPr>
            <a:xfrm>
              <a:off x="465273" y="2333592"/>
              <a:ext cx="3172657" cy="2974673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2971" y="358088"/>
              <a:ext cx="5149801" cy="33450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69056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iew">
  <a:themeElements>
    <a:clrScheme name="View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B4B30"/>
      </a:accent2>
      <a:accent3>
        <a:srgbClr val="B5AE53"/>
      </a:accent3>
      <a:accent4>
        <a:srgbClr val="6F6A7A"/>
      </a:accent4>
      <a:accent5>
        <a:srgbClr val="E8B54D"/>
      </a:accent5>
      <a:accent6>
        <a:srgbClr val="8A7952"/>
      </a:accent6>
      <a:hlink>
        <a:srgbClr val="9F9F0B"/>
      </a:hlink>
      <a:folHlink>
        <a:srgbClr val="B2B2B2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3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866257B-E5CE-4C43-9210-F2DE76BE10B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TM03457515[[fn=View]]</Template>
  <TotalTime>753</TotalTime>
  <Words>299</Words>
  <Application>Microsoft Office PowerPoint</Application>
  <PresentationFormat>Widescreen</PresentationFormat>
  <Paragraphs>58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Century Schoolbook</vt:lpstr>
      <vt:lpstr>Wingdings 2</vt:lpstr>
      <vt:lpstr>View</vt:lpstr>
      <vt:lpstr>Wildlife Workshop</vt:lpstr>
      <vt:lpstr>Using Ques and Clues to Assess Potential Species Within an Area</vt:lpstr>
      <vt:lpstr>PowerPoint Presentation</vt:lpstr>
      <vt:lpstr>Try Breaking it Down....</vt:lpstr>
      <vt:lpstr>PowerPoint Presentation</vt:lpstr>
      <vt:lpstr>Cover: Snags and Tree Cavities</vt:lpstr>
      <vt:lpstr>Food Sources (Examples from Plants/Trees):</vt:lpstr>
      <vt:lpstr>Other Food Sources:</vt:lpstr>
      <vt:lpstr>Clues: Species Signs</vt:lpstr>
      <vt:lpstr>Other Things to Consider:</vt:lpstr>
      <vt:lpstr>Outside Activity: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Wildlife Workshop</dc:title>
  <dc:creator>Brooks, Jennifer (DEM)</dc:creator>
  <cp:lastModifiedBy>petestetson@verizon.net</cp:lastModifiedBy>
  <cp:revision>75</cp:revision>
  <dcterms:created xsi:type="dcterms:W3CDTF">2016-03-08T18:20:14Z</dcterms:created>
  <dcterms:modified xsi:type="dcterms:W3CDTF">2016-04-14T00:59:11Z</dcterms:modified>
</cp:coreProperties>
</file>